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00" r:id="rId3"/>
    <p:sldId id="413" r:id="rId4"/>
    <p:sldId id="414" r:id="rId5"/>
    <p:sldId id="412" r:id="rId6"/>
  </p:sldIdLst>
  <p:sldSz cx="9144000" cy="6858000" type="screen4x3"/>
  <p:notesSz cx="9882188" cy="674528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iel steeman" initials="ms" lastIdx="20" clrIdx="0">
    <p:extLst>
      <p:ext uri="{19B8F6BF-5375-455C-9EA6-DF929625EA0E}">
        <p15:presenceInfo xmlns:p15="http://schemas.microsoft.com/office/powerpoint/2012/main" userId="a6d77df2e20157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362"/>
    <a:srgbClr val="FFFF99"/>
    <a:srgbClr val="AED38D"/>
    <a:srgbClr val="7A9FCC"/>
    <a:srgbClr val="467AB8"/>
    <a:srgbClr val="DDEECC"/>
    <a:srgbClr val="689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4" autoAdjust="0"/>
    <p:restoredTop sz="94280" autoAdjust="0"/>
  </p:normalViewPr>
  <p:slideViewPr>
    <p:cSldViewPr snapToGrid="0" snapToObjects="1">
      <p:cViewPr varScale="1">
        <p:scale>
          <a:sx n="68" d="100"/>
          <a:sy n="68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2281" cy="3384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7620" y="0"/>
            <a:ext cx="4282281" cy="3384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9A96-461F-4493-8B23-661CFAE09F95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06853"/>
            <a:ext cx="4282281" cy="338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7620" y="6406853"/>
            <a:ext cx="4282281" cy="338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C2FC4-26A2-4FA1-A625-21A02B354F5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7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2281" cy="337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97620" y="0"/>
            <a:ext cx="4282281" cy="337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D22A-296C-4302-B93E-C376DD252384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6413"/>
            <a:ext cx="3373438" cy="2528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8219" y="3204012"/>
            <a:ext cx="7905750" cy="303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06853"/>
            <a:ext cx="4282281" cy="337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97620" y="6406853"/>
            <a:ext cx="4282281" cy="337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BF80B-52D7-4DE4-B643-3AC3DEF4895A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Notes: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no supplier market</a:t>
            </a:r>
          </a:p>
          <a:p>
            <a:pPr marL="171450" indent="-171450">
              <a:buFontTx/>
              <a:buChar char="-"/>
            </a:pPr>
            <a:r>
              <a:rPr lang="en-GB" dirty="0"/>
              <a:t>Customer </a:t>
            </a:r>
            <a:r>
              <a:rPr lang="en-GB" dirty="0" err="1"/>
              <a:t>Bilnaft</a:t>
            </a:r>
            <a:r>
              <a:rPr lang="en-GB" dirty="0"/>
              <a:t> may not have the payment instrument </a:t>
            </a:r>
            <a:r>
              <a:rPr lang="en-GB" dirty="0" err="1"/>
              <a:t>CiA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F80B-52D7-4DE4-B643-3AC3DEF4895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7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6821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C68-EB2E-CE4F-BBCB-3540BE9F953D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CD69-A509-3842-B3FD-4A2EEB0C8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B8CCC68-EB2E-CE4F-BBCB-3540BE9F953D}" type="datetimeFigureOut">
              <a:rPr lang="nl-NL" smtClean="0"/>
              <a:pPr/>
              <a:t>12-6-2017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54CDCD69-A509-3842-B3FD-4A2EEB0C8BF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591" y="5111262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Game Scenario Overview</a:t>
            </a:r>
            <a:endParaRPr lang="zh-CN" altLang="en-US" sz="36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89800" y="3028890"/>
            <a:ext cx="364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Compliance </a:t>
            </a:r>
            <a:r>
              <a:rPr lang="nl-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Voting</a:t>
            </a: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Session</a:t>
            </a:r>
            <a:endParaRPr lang="nl-NL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Test </a:t>
            </a:r>
            <a:r>
              <a:rPr lang="nl-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phase</a:t>
            </a: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Deborah Update 20170612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93047" y="923267"/>
            <a:ext cx="2764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 err="1"/>
              <a:t>CoolClassic</a:t>
            </a:r>
            <a:r>
              <a:rPr lang="en-US" dirty="0"/>
              <a:t> Lemon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 err="1"/>
              <a:t>CoolCEE</a:t>
            </a:r>
            <a:endParaRPr lang="en-US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/>
              <a:t>PEG</a:t>
            </a:r>
            <a:endParaRPr lang="en-US" strike="sngStrike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/>
              <a:t>Butanediol</a:t>
            </a:r>
          </a:p>
        </p:txBody>
      </p:sp>
      <p:sp>
        <p:nvSpPr>
          <p:cNvPr id="7" name="Rechthoek 6"/>
          <p:cNvSpPr/>
          <p:nvPr/>
        </p:nvSpPr>
        <p:spPr>
          <a:xfrm>
            <a:off x="6072090" y="923267"/>
            <a:ext cx="2952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 err="1"/>
              <a:t>CEEstore</a:t>
            </a:r>
            <a:endParaRPr lang="en-US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 err="1"/>
              <a:t>Hairdov</a:t>
            </a:r>
            <a:endParaRPr lang="en-US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/>
              <a:t>Peggy Woo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 err="1"/>
              <a:t>Bilnaft</a:t>
            </a:r>
            <a:r>
              <a:rPr lang="en-US" dirty="0"/>
              <a:t> (no </a:t>
            </a:r>
            <a:r>
              <a:rPr lang="en-US" dirty="0" err="1"/>
              <a:t>CiA</a:t>
            </a:r>
            <a:r>
              <a:rPr lang="en-US" dirty="0"/>
              <a:t>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72088" y="553153"/>
            <a:ext cx="18179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C362"/>
                </a:solidFill>
              </a:rPr>
              <a:t>Customer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93047" y="553153"/>
            <a:ext cx="18179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C362"/>
                </a:solidFill>
              </a:rPr>
              <a:t>Product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377488" y="3684311"/>
            <a:ext cx="18179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C362"/>
                </a:solidFill>
              </a:rPr>
              <a:t>Credit </a:t>
            </a:r>
            <a:r>
              <a:rPr lang="nl-NL" b="1" dirty="0" err="1">
                <a:solidFill>
                  <a:srgbClr val="91C362"/>
                </a:solidFill>
              </a:rPr>
              <a:t>Insurer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377488" y="4054425"/>
            <a:ext cx="3135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nl-NL" dirty="0"/>
              <a:t>Credit </a:t>
            </a:r>
            <a:r>
              <a:rPr lang="nl-NL" dirty="0" err="1"/>
              <a:t>Department</a:t>
            </a:r>
            <a:endParaRPr lang="en-US" dirty="0"/>
          </a:p>
        </p:txBody>
      </p:sp>
      <p:sp>
        <p:nvSpPr>
          <p:cNvPr id="14" name="Rechthoek 13"/>
          <p:cNvSpPr/>
          <p:nvPr/>
        </p:nvSpPr>
        <p:spPr>
          <a:xfrm>
            <a:off x="861370" y="3989815"/>
            <a:ext cx="244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 err="1"/>
              <a:t>EuropeBank</a:t>
            </a:r>
            <a:endParaRPr lang="en-US" dirty="0"/>
          </a:p>
        </p:txBody>
      </p:sp>
      <p:sp>
        <p:nvSpPr>
          <p:cNvPr id="15" name="Tekstvak 14"/>
          <p:cNvSpPr txBox="1"/>
          <p:nvPr/>
        </p:nvSpPr>
        <p:spPr>
          <a:xfrm>
            <a:off x="861370" y="3619701"/>
            <a:ext cx="18179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C362"/>
                </a:solidFill>
              </a:rPr>
              <a:t>Bank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847126" y="5812972"/>
            <a:ext cx="225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Entity Base</a:t>
            </a:r>
          </a:p>
        </p:txBody>
      </p:sp>
      <p:sp>
        <p:nvSpPr>
          <p:cNvPr id="17" name="Rechthoek 3"/>
          <p:cNvSpPr/>
          <p:nvPr/>
        </p:nvSpPr>
        <p:spPr>
          <a:xfrm>
            <a:off x="3691387" y="923601"/>
            <a:ext cx="21270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/>
              <a:t>Bottle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/>
              <a:t>Jerry can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 err="1"/>
              <a:t>Texapon</a:t>
            </a:r>
            <a:endParaRPr lang="en-US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GB" dirty="0"/>
              <a:t>Preservatives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nl-NL" dirty="0"/>
              <a:t>P</a:t>
            </a:r>
            <a:r>
              <a:rPr lang="en-GB" dirty="0"/>
              <a:t>EG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nl-NL" dirty="0"/>
              <a:t>B</a:t>
            </a:r>
            <a:r>
              <a:rPr lang="en-GB" dirty="0" err="1"/>
              <a:t>utanediol</a:t>
            </a:r>
            <a:endParaRPr lang="en-US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/>
              <a:t>Lemon drops</a:t>
            </a:r>
          </a:p>
        </p:txBody>
      </p:sp>
      <p:sp>
        <p:nvSpPr>
          <p:cNvPr id="18" name="Tekstvak 8"/>
          <p:cNvSpPr txBox="1"/>
          <p:nvPr/>
        </p:nvSpPr>
        <p:spPr>
          <a:xfrm>
            <a:off x="3455353" y="553153"/>
            <a:ext cx="18179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C362"/>
                </a:solidFill>
              </a:rPr>
              <a:t>Component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455353" y="3619701"/>
            <a:ext cx="18179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C362"/>
                </a:solidFill>
              </a:rPr>
              <a:t>LSP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455353" y="4054425"/>
            <a:ext cx="276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dirty="0"/>
              <a:t>Standard Inbound LSP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GB" dirty="0"/>
              <a:t>Standard Outbound LSP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893046" y="553153"/>
            <a:ext cx="353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91C362"/>
                </a:solidFill>
              </a:rPr>
              <a:t>Category</a:t>
            </a:r>
            <a:r>
              <a:rPr lang="nl-NL" b="1" dirty="0">
                <a:solidFill>
                  <a:srgbClr val="91C362"/>
                </a:solidFill>
              </a:rPr>
              <a:t> management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847126" y="5812972"/>
            <a:ext cx="225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Entity Base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4168"/>
              </p:ext>
            </p:extLst>
          </p:nvPr>
        </p:nvGraphicFramePr>
        <p:xfrm>
          <a:off x="1258957" y="1397000"/>
          <a:ext cx="61151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338">
                  <a:extLst>
                    <a:ext uri="{9D8B030D-6E8A-4147-A177-3AD203B41FA5}">
                      <a16:colId xmlns:a16="http://schemas.microsoft.com/office/drawing/2014/main" val="3686665677"/>
                    </a:ext>
                  </a:extLst>
                </a:gridCol>
                <a:gridCol w="1289749">
                  <a:extLst>
                    <a:ext uri="{9D8B030D-6E8A-4147-A177-3AD203B41FA5}">
                      <a16:colId xmlns:a16="http://schemas.microsoft.com/office/drawing/2014/main" val="4044568241"/>
                    </a:ext>
                  </a:extLst>
                </a:gridCol>
                <a:gridCol w="861124">
                  <a:extLst>
                    <a:ext uri="{9D8B030D-6E8A-4147-A177-3AD203B41FA5}">
                      <a16:colId xmlns:a16="http://schemas.microsoft.com/office/drawing/2014/main" val="274606249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567207324"/>
                    </a:ext>
                  </a:extLst>
                </a:gridCol>
                <a:gridCol w="1076008">
                  <a:extLst>
                    <a:ext uri="{9D8B030D-6E8A-4147-A177-3AD203B41FA5}">
                      <a16:colId xmlns:a16="http://schemas.microsoft.com/office/drawing/2014/main" val="2629668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Peggy </a:t>
                      </a:r>
                      <a:r>
                        <a:rPr lang="nl-NL" dirty="0" err="1"/>
                        <a:t>Woo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Bilnaft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Hairdov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CEEStore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0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Butanediol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9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PEG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8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CoolCEE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1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CoolClassic</a:t>
                      </a:r>
                      <a:r>
                        <a:rPr lang="nl-NL" dirty="0"/>
                        <a:t> Lemon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209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72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893046" y="553153"/>
            <a:ext cx="353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C362"/>
                </a:solidFill>
              </a:rPr>
              <a:t>BOM</a:t>
            </a:r>
            <a:endParaRPr lang="en-US" b="1" dirty="0">
              <a:solidFill>
                <a:srgbClr val="91C36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847126" y="5812972"/>
            <a:ext cx="225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Entity Base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51117"/>
              </p:ext>
            </p:extLst>
          </p:nvPr>
        </p:nvGraphicFramePr>
        <p:xfrm>
          <a:off x="1258957" y="1397000"/>
          <a:ext cx="671696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297">
                  <a:extLst>
                    <a:ext uri="{9D8B030D-6E8A-4147-A177-3AD203B41FA5}">
                      <a16:colId xmlns:a16="http://schemas.microsoft.com/office/drawing/2014/main" val="3686665677"/>
                    </a:ext>
                  </a:extLst>
                </a:gridCol>
                <a:gridCol w="1268095">
                  <a:extLst>
                    <a:ext uri="{9D8B030D-6E8A-4147-A177-3AD203B41FA5}">
                      <a16:colId xmlns:a16="http://schemas.microsoft.com/office/drawing/2014/main" val="4044568241"/>
                    </a:ext>
                  </a:extLst>
                </a:gridCol>
                <a:gridCol w="998855">
                  <a:extLst>
                    <a:ext uri="{9D8B030D-6E8A-4147-A177-3AD203B41FA5}">
                      <a16:colId xmlns:a16="http://schemas.microsoft.com/office/drawing/2014/main" val="2746062491"/>
                    </a:ext>
                  </a:extLst>
                </a:gridCol>
                <a:gridCol w="1970405">
                  <a:extLst>
                    <a:ext uri="{9D8B030D-6E8A-4147-A177-3AD203B41FA5}">
                      <a16:colId xmlns:a16="http://schemas.microsoft.com/office/drawing/2014/main" val="2567207324"/>
                    </a:ext>
                  </a:extLst>
                </a:gridCol>
                <a:gridCol w="611315">
                  <a:extLst>
                    <a:ext uri="{9D8B030D-6E8A-4147-A177-3AD203B41FA5}">
                      <a16:colId xmlns:a16="http://schemas.microsoft.com/office/drawing/2014/main" val="1651776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Butanediol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CoolCEE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CoolClassic</a:t>
                      </a:r>
                      <a:r>
                        <a:rPr lang="nl-NL" dirty="0"/>
                        <a:t> Lemon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0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Bottle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9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Jerry </a:t>
                      </a:r>
                      <a:r>
                        <a:rPr lang="nl-NL" dirty="0" err="1"/>
                        <a:t>can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9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Texapon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0.050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0.050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1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Preservatives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4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Lemon </a:t>
                      </a:r>
                      <a:r>
                        <a:rPr lang="nl-NL" dirty="0" err="1"/>
                        <a:t>drops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0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Butanediol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3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PEG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6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8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89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54273"/>
              </p:ext>
            </p:extLst>
          </p:nvPr>
        </p:nvGraphicFramePr>
        <p:xfrm>
          <a:off x="457202" y="954697"/>
          <a:ext cx="8435007" cy="381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95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Purchasing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Sales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Supply Chain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Finance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131">
                <a:tc>
                  <a:txBody>
                    <a:bodyPr/>
                    <a:lstStyle/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</a:rPr>
                        <a:t>Trade unit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</a:rPr>
                        <a:t>Agreed delivery reliability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Delivery window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Quality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INCO term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Payment term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</a:t>
                      </a:r>
                      <a:r>
                        <a:rPr lang="en-GB" altLang="zh-CN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instrument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endParaRPr lang="en-US" altLang="zh-CN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</a:rPr>
                        <a:t>Trade unit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</a:rPr>
                        <a:t>Service level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Order deadline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Category management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INCO term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Payment term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</a:t>
                      </a:r>
                      <a:r>
                        <a:rPr lang="en-GB" altLang="zh-CN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instrument</a:t>
                      </a:r>
                    </a:p>
                    <a:p>
                      <a:pPr marL="88900" indent="0">
                        <a:buFont typeface="Arial" pitchFamily="34" charset="0"/>
                        <a:buNone/>
                      </a:pPr>
                      <a:endParaRPr lang="en-US" altLang="zh-CN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</a:rPr>
                        <a:t>Safety stock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altLang="zh-CN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warehouse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</a:rPr>
                        <a:t>Lot size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altLang="zh-CN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Production interval</a:t>
                      </a:r>
                      <a:endParaRPr lang="en-US" altLang="zh-CN" sz="1300" dirty="0">
                        <a:solidFill>
                          <a:schemeClr val="tx1"/>
                        </a:solidFill>
                      </a:endParaRP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shifts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FTE</a:t>
                      </a:r>
                    </a:p>
                    <a:p>
                      <a:pPr marL="1778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speed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Raw materials  inspection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Intake time</a:t>
                      </a:r>
                    </a:p>
                    <a:p>
                      <a:pPr marL="1778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GB" altLang="zh-CN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endParaRPr lang="en-US" altLang="zh-CN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Loan (Real Estate)</a:t>
                      </a:r>
                    </a:p>
                    <a:p>
                      <a:pPr marL="177800" indent="-88900">
                        <a:buFont typeface="Arial" pitchFamily="34" charset="0"/>
                        <a:buNone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+ Asset allocation (RE)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Loan (Machines)</a:t>
                      </a:r>
                    </a:p>
                    <a:p>
                      <a:pPr marL="177800" indent="-88900">
                        <a:buFont typeface="Arial" pitchFamily="34" charset="0"/>
                        <a:buNone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+ Asset allocation (Machines)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Bank guarantee</a:t>
                      </a:r>
                    </a:p>
                    <a:p>
                      <a:pPr marL="177800" indent="-88900">
                        <a:buFont typeface="Arial" pitchFamily="34" charset="0"/>
                        <a:buChar char="•"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 ratio</a:t>
                      </a:r>
                    </a:p>
                    <a:p>
                      <a:pPr marL="88900" indent="0">
                        <a:buFont typeface="Arial" pitchFamily="34" charset="0"/>
                        <a:buNone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Asset allocation working capital</a:t>
                      </a:r>
                      <a:endParaRPr lang="en-US" altLang="zh-CN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88900">
                        <a:buFont typeface="Arial" pitchFamily="34" charset="0"/>
                        <a:buNone/>
                      </a:pPr>
                      <a:endParaRPr lang="en-US" altLang="zh-CN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2" y="35867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itchFamily="34" charset="0"/>
                <a:cs typeface="Arial" pitchFamily="34" charset="0"/>
              </a:rPr>
              <a:t>Round 1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hoek 3"/>
          <p:cNvSpPr/>
          <p:nvPr/>
        </p:nvSpPr>
        <p:spPr>
          <a:xfrm>
            <a:off x="6124113" y="5838170"/>
            <a:ext cx="267970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9 customers </a:t>
            </a:r>
            <a:r>
              <a:rPr lang="nl-NL" b="1" dirty="0">
                <a:solidFill>
                  <a:schemeClr val="bg1"/>
                </a:solidFill>
                <a:latin typeface="Calibri" panose="020F0502020204030204" pitchFamily="34" charset="0"/>
              </a:rPr>
              <a:t>| 12 products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0162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Cool Connecti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5956</TotalTime>
  <Words>212</Words>
  <Application>Microsoft Office PowerPoint</Application>
  <PresentationFormat>Diavoorstelling (4:3)</PresentationFormat>
  <Paragraphs>114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Power Point Cool Connection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Admix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Eelco Mullenders</dc:creator>
  <cp:lastModifiedBy>Deborah Jager</cp:lastModifiedBy>
  <cp:revision>781</cp:revision>
  <cp:lastPrinted>2016-05-10T12:33:43Z</cp:lastPrinted>
  <dcterms:created xsi:type="dcterms:W3CDTF">2012-08-13T13:33:56Z</dcterms:created>
  <dcterms:modified xsi:type="dcterms:W3CDTF">2017-06-12T08:39:49Z</dcterms:modified>
</cp:coreProperties>
</file>